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68" r:id="rId3"/>
    <p:sldId id="263" r:id="rId4"/>
    <p:sldId id="262" r:id="rId5"/>
    <p:sldId id="259" r:id="rId6"/>
    <p:sldId id="257" r:id="rId7"/>
    <p:sldId id="261" r:id="rId8"/>
    <p:sldId id="273" r:id="rId9"/>
    <p:sldId id="272" r:id="rId10"/>
    <p:sldId id="26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646"/>
    <a:srgbClr val="9BB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8BB067-45F1-4801-8733-9D137E270EC4}" v="427" dt="2021-09-06T13:45:34.063"/>
    <p1510:client id="{971CEEAC-7568-48C5-9472-9744B65523DB}" v="1" dt="2021-09-06T10:48:22.3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44" autoAdjust="0"/>
    <p:restoredTop sz="94633" autoAdjust="0"/>
  </p:normalViewPr>
  <p:slideViewPr>
    <p:cSldViewPr showGuides="1">
      <p:cViewPr varScale="1">
        <p:scale>
          <a:sx n="108" d="100"/>
          <a:sy n="108" d="100"/>
        </p:scale>
        <p:origin x="6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rolev, Kirill" userId="6adfc881-516e-478e-acf1-c9304da723a3" providerId="ADAL" clId="{971CEEAC-7568-48C5-9472-9744B65523DB}"/>
    <pc:docChg chg="custSel modMainMaster">
      <pc:chgData name="Korolev, Kirill" userId="6adfc881-516e-478e-acf1-c9304da723a3" providerId="ADAL" clId="{971CEEAC-7568-48C5-9472-9744B65523DB}" dt="2021-09-06T10:46:33.557" v="23" actId="20577"/>
      <pc:docMkLst>
        <pc:docMk/>
      </pc:docMkLst>
      <pc:sldMasterChg chg="modSp mod modSldLayout">
        <pc:chgData name="Korolev, Kirill" userId="6adfc881-516e-478e-acf1-c9304da723a3" providerId="ADAL" clId="{971CEEAC-7568-48C5-9472-9744B65523DB}" dt="2021-09-06T10:46:33.557" v="23" actId="20577"/>
        <pc:sldMasterMkLst>
          <pc:docMk/>
          <pc:sldMasterMk cId="3731711664" sldId="2147483648"/>
        </pc:sldMasterMkLst>
        <pc:spChg chg="mod">
          <ac:chgData name="Korolev, Kirill" userId="6adfc881-516e-478e-acf1-c9304da723a3" providerId="ADAL" clId="{971CEEAC-7568-48C5-9472-9744B65523DB}" dt="2021-09-06T10:46:30.644" v="22" actId="20577"/>
          <ac:spMkLst>
            <pc:docMk/>
            <pc:sldMasterMk cId="3731711664" sldId="2147483648"/>
            <ac:spMk id="4" creationId="{00000000-0000-0000-0000-000000000000}"/>
          </ac:spMkLst>
        </pc:spChg>
        <pc:spChg chg="mod">
          <ac:chgData name="Korolev, Kirill" userId="6adfc881-516e-478e-acf1-c9304da723a3" providerId="ADAL" clId="{971CEEAC-7568-48C5-9472-9744B65523DB}" dt="2021-09-06T10:46:33.557" v="23" actId="20577"/>
          <ac:spMkLst>
            <pc:docMk/>
            <pc:sldMasterMk cId="3731711664" sldId="2147483648"/>
            <ac:spMk id="5" creationId="{00000000-0000-0000-0000-000000000000}"/>
          </ac:spMkLst>
        </pc:spChg>
        <pc:sldLayoutChg chg="modSp mod">
          <pc:chgData name="Korolev, Kirill" userId="6adfc881-516e-478e-acf1-c9304da723a3" providerId="ADAL" clId="{971CEEAC-7568-48C5-9472-9744B65523DB}" dt="2021-09-06T10:46:11.570" v="16" actId="20577"/>
          <pc:sldLayoutMkLst>
            <pc:docMk/>
            <pc:sldMasterMk cId="3731711664" sldId="2147483648"/>
            <pc:sldLayoutMk cId="1255143027" sldId="2147483650"/>
          </pc:sldLayoutMkLst>
          <pc:spChg chg="mod">
            <ac:chgData name="Korolev, Kirill" userId="6adfc881-516e-478e-acf1-c9304da723a3" providerId="ADAL" clId="{971CEEAC-7568-48C5-9472-9744B65523DB}" dt="2021-09-06T10:46:11.570" v="16" actId="20577"/>
            <ac:spMkLst>
              <pc:docMk/>
              <pc:sldMasterMk cId="3731711664" sldId="2147483648"/>
              <pc:sldLayoutMk cId="1255143027" sldId="2147483650"/>
              <ac:spMk id="4" creationId="{00000000-0000-0000-0000-000000000000}"/>
            </ac:spMkLst>
          </pc:spChg>
          <pc:spChg chg="mod">
            <ac:chgData name="Korolev, Kirill" userId="6adfc881-516e-478e-acf1-c9304da723a3" providerId="ADAL" clId="{971CEEAC-7568-48C5-9472-9744B65523DB}" dt="2021-09-06T10:46:03.168" v="10" actId="20577"/>
            <ac:spMkLst>
              <pc:docMk/>
              <pc:sldMasterMk cId="3731711664" sldId="2147483648"/>
              <pc:sldLayoutMk cId="1255143027" sldId="2147483650"/>
              <ac:spMk id="5" creationId="{00000000-0000-0000-0000-000000000000}"/>
            </ac:spMkLst>
          </pc:spChg>
        </pc:sldLayoutChg>
      </pc:sldMasterChg>
    </pc:docChg>
  </pc:docChgLst>
  <pc:docChgLst>
    <pc:chgData name="Korolev, Kirill" userId="6adfc881-516e-478e-acf1-c9304da723a3" providerId="ADAL" clId="{158BB067-45F1-4801-8733-9D137E270EC4}"/>
    <pc:docChg chg="undo custSel addSld delSld modSld">
      <pc:chgData name="Korolev, Kirill" userId="6adfc881-516e-478e-acf1-c9304da723a3" providerId="ADAL" clId="{158BB067-45F1-4801-8733-9D137E270EC4}" dt="2021-09-06T13:45:34.063" v="621" actId="20577"/>
      <pc:docMkLst>
        <pc:docMk/>
      </pc:docMkLst>
      <pc:sldChg chg="modSp mod modTransition">
        <pc:chgData name="Korolev, Kirill" userId="6adfc881-516e-478e-acf1-c9304da723a3" providerId="ADAL" clId="{158BB067-45F1-4801-8733-9D137E270EC4}" dt="2021-09-06T11:50:08.913" v="174"/>
        <pc:sldMkLst>
          <pc:docMk/>
          <pc:sldMk cId="3602229679" sldId="256"/>
        </pc:sldMkLst>
        <pc:spChg chg="mod">
          <ac:chgData name="Korolev, Kirill" userId="6adfc881-516e-478e-acf1-c9304da723a3" providerId="ADAL" clId="{158BB067-45F1-4801-8733-9D137E270EC4}" dt="2021-09-06T11:22:20.247" v="74" actId="207"/>
          <ac:spMkLst>
            <pc:docMk/>
            <pc:sldMk cId="3602229679" sldId="256"/>
            <ac:spMk id="2" creationId="{00000000-0000-0000-0000-000000000000}"/>
          </ac:spMkLst>
        </pc:spChg>
        <pc:spChg chg="mod">
          <ac:chgData name="Korolev, Kirill" userId="6adfc881-516e-478e-acf1-c9304da723a3" providerId="ADAL" clId="{158BB067-45F1-4801-8733-9D137E270EC4}" dt="2021-09-06T11:24:49.295" v="144" actId="113"/>
          <ac:spMkLst>
            <pc:docMk/>
            <pc:sldMk cId="3602229679" sldId="256"/>
            <ac:spMk id="3" creationId="{00000000-0000-0000-0000-000000000000}"/>
          </ac:spMkLst>
        </pc:spChg>
      </pc:sldChg>
      <pc:sldChg chg="modTransition modAnim">
        <pc:chgData name="Korolev, Kirill" userId="6adfc881-516e-478e-acf1-c9304da723a3" providerId="ADAL" clId="{158BB067-45F1-4801-8733-9D137E270EC4}" dt="2021-09-06T12:01:56.382" v="178"/>
        <pc:sldMkLst>
          <pc:docMk/>
          <pc:sldMk cId="4020688837" sldId="257"/>
        </pc:sldMkLst>
      </pc:sldChg>
      <pc:sldChg chg="mod modTransition modShow">
        <pc:chgData name="Korolev, Kirill" userId="6adfc881-516e-478e-acf1-c9304da723a3" providerId="ADAL" clId="{158BB067-45F1-4801-8733-9D137E270EC4}" dt="2021-09-06T12:01:39.206" v="177" actId="729"/>
        <pc:sldMkLst>
          <pc:docMk/>
          <pc:sldMk cId="7250403" sldId="259"/>
        </pc:sldMkLst>
      </pc:sldChg>
      <pc:sldChg chg="modSp mod modTransition modAnim">
        <pc:chgData name="Korolev, Kirill" userId="6adfc881-516e-478e-acf1-c9304da723a3" providerId="ADAL" clId="{158BB067-45F1-4801-8733-9D137E270EC4}" dt="2021-09-06T13:45:34.063" v="621" actId="20577"/>
        <pc:sldMkLst>
          <pc:docMk/>
          <pc:sldMk cId="2209039985" sldId="260"/>
        </pc:sldMkLst>
        <pc:spChg chg="mod">
          <ac:chgData name="Korolev, Kirill" userId="6adfc881-516e-478e-acf1-c9304da723a3" providerId="ADAL" clId="{158BB067-45F1-4801-8733-9D137E270EC4}" dt="2021-09-06T13:45:34.063" v="621" actId="20577"/>
          <ac:spMkLst>
            <pc:docMk/>
            <pc:sldMk cId="2209039985" sldId="260"/>
            <ac:spMk id="3" creationId="{00000000-0000-0000-0000-000000000000}"/>
          </ac:spMkLst>
        </pc:spChg>
      </pc:sldChg>
      <pc:sldChg chg="modTransition">
        <pc:chgData name="Korolev, Kirill" userId="6adfc881-516e-478e-acf1-c9304da723a3" providerId="ADAL" clId="{158BB067-45F1-4801-8733-9D137E270EC4}" dt="2021-09-06T11:50:08.913" v="174"/>
        <pc:sldMkLst>
          <pc:docMk/>
          <pc:sldMk cId="2881876232" sldId="261"/>
        </pc:sldMkLst>
      </pc:sldChg>
      <pc:sldChg chg="mod modTransition modShow">
        <pc:chgData name="Korolev, Kirill" userId="6adfc881-516e-478e-acf1-c9304da723a3" providerId="ADAL" clId="{158BB067-45F1-4801-8733-9D137E270EC4}" dt="2021-09-06T11:54:12.435" v="175" actId="729"/>
        <pc:sldMkLst>
          <pc:docMk/>
          <pc:sldMk cId="312908652" sldId="262"/>
        </pc:sldMkLst>
      </pc:sldChg>
      <pc:sldChg chg="modTransition modAnim">
        <pc:chgData name="Korolev, Kirill" userId="6adfc881-516e-478e-acf1-c9304da723a3" providerId="ADAL" clId="{158BB067-45F1-4801-8733-9D137E270EC4}" dt="2021-09-06T11:54:21.892" v="176"/>
        <pc:sldMkLst>
          <pc:docMk/>
          <pc:sldMk cId="3250317019" sldId="263"/>
        </pc:sldMkLst>
      </pc:sldChg>
      <pc:sldChg chg="modTransition">
        <pc:chgData name="Korolev, Kirill" userId="6adfc881-516e-478e-acf1-c9304da723a3" providerId="ADAL" clId="{158BB067-45F1-4801-8733-9D137E270EC4}" dt="2021-09-06T11:50:08.913" v="174"/>
        <pc:sldMkLst>
          <pc:docMk/>
          <pc:sldMk cId="2428670917" sldId="266"/>
        </pc:sldMkLst>
      </pc:sldChg>
      <pc:sldChg chg="modSp mod modTransition modAnim">
        <pc:chgData name="Korolev, Kirill" userId="6adfc881-516e-478e-acf1-c9304da723a3" providerId="ADAL" clId="{158BB067-45F1-4801-8733-9D137E270EC4}" dt="2021-09-06T11:50:08.913" v="174"/>
        <pc:sldMkLst>
          <pc:docMk/>
          <pc:sldMk cId="613563455" sldId="268"/>
        </pc:sldMkLst>
        <pc:spChg chg="mod">
          <ac:chgData name="Korolev, Kirill" userId="6adfc881-516e-478e-acf1-c9304da723a3" providerId="ADAL" clId="{158BB067-45F1-4801-8733-9D137E270EC4}" dt="2021-09-06T11:48:28.635" v="172" actId="20577"/>
          <ac:spMkLst>
            <pc:docMk/>
            <pc:sldMk cId="613563455" sldId="268"/>
            <ac:spMk id="2" creationId="{00000000-0000-0000-0000-000000000000}"/>
          </ac:spMkLst>
        </pc:spChg>
      </pc:sldChg>
      <pc:sldChg chg="modSp del mod modTransition modAnim">
        <pc:chgData name="Korolev, Kirill" userId="6adfc881-516e-478e-acf1-c9304da723a3" providerId="ADAL" clId="{158BB067-45F1-4801-8733-9D137E270EC4}" dt="2021-09-06T13:39:33.842" v="448" actId="47"/>
        <pc:sldMkLst>
          <pc:docMk/>
          <pc:sldMk cId="3719475470" sldId="270"/>
        </pc:sldMkLst>
        <pc:spChg chg="mod">
          <ac:chgData name="Korolev, Kirill" userId="6adfc881-516e-478e-acf1-c9304da723a3" providerId="ADAL" clId="{158BB067-45F1-4801-8733-9D137E270EC4}" dt="2021-09-06T13:38:08.727" v="437" actId="21"/>
          <ac:spMkLst>
            <pc:docMk/>
            <pc:sldMk cId="3719475470" sldId="270"/>
            <ac:spMk id="3" creationId="{00000000-0000-0000-0000-000000000000}"/>
          </ac:spMkLst>
        </pc:spChg>
      </pc:sldChg>
      <pc:sldChg chg="modSp mod modTransition modAnim modNotesTx">
        <pc:chgData name="Korolev, Kirill" userId="6adfc881-516e-478e-acf1-c9304da723a3" providerId="ADAL" clId="{158BB067-45F1-4801-8733-9D137E270EC4}" dt="2021-09-06T13:44:14.993" v="611" actId="6549"/>
        <pc:sldMkLst>
          <pc:docMk/>
          <pc:sldMk cId="1394263188" sldId="272"/>
        </pc:sldMkLst>
        <pc:spChg chg="mod">
          <ac:chgData name="Korolev, Kirill" userId="6adfc881-516e-478e-acf1-c9304da723a3" providerId="ADAL" clId="{158BB067-45F1-4801-8733-9D137E270EC4}" dt="2021-09-06T13:37:54.565" v="436" actId="20577"/>
          <ac:spMkLst>
            <pc:docMk/>
            <pc:sldMk cId="1394263188" sldId="272"/>
            <ac:spMk id="2" creationId="{00000000-0000-0000-0000-000000000000}"/>
          </ac:spMkLst>
        </pc:spChg>
        <pc:spChg chg="mod">
          <ac:chgData name="Korolev, Kirill" userId="6adfc881-516e-478e-acf1-c9304da723a3" providerId="ADAL" clId="{158BB067-45F1-4801-8733-9D137E270EC4}" dt="2021-09-06T13:44:14.993" v="611" actId="6549"/>
          <ac:spMkLst>
            <pc:docMk/>
            <pc:sldMk cId="1394263188" sldId="272"/>
            <ac:spMk id="3" creationId="{00000000-0000-0000-0000-000000000000}"/>
          </ac:spMkLst>
        </pc:spChg>
      </pc:sldChg>
      <pc:sldChg chg="modSp modTransition modAnim">
        <pc:chgData name="Korolev, Kirill" userId="6adfc881-516e-478e-acf1-c9304da723a3" providerId="ADAL" clId="{158BB067-45F1-4801-8733-9D137E270EC4}" dt="2021-09-06T13:34:37.779" v="306" actId="20577"/>
        <pc:sldMkLst>
          <pc:docMk/>
          <pc:sldMk cId="1161272876" sldId="273"/>
        </pc:sldMkLst>
        <pc:spChg chg="mod">
          <ac:chgData name="Korolev, Kirill" userId="6adfc881-516e-478e-acf1-c9304da723a3" providerId="ADAL" clId="{158BB067-45F1-4801-8733-9D137E270EC4}" dt="2021-09-06T13:34:37.779" v="306" actId="20577"/>
          <ac:spMkLst>
            <pc:docMk/>
            <pc:sldMk cId="1161272876" sldId="273"/>
            <ac:spMk id="3" creationId="{00000000-0000-0000-0000-000000000000}"/>
          </ac:spMkLst>
        </pc:spChg>
      </pc:sldChg>
      <pc:sldChg chg="modSp new del mod modTransition">
        <pc:chgData name="Korolev, Kirill" userId="6adfc881-516e-478e-acf1-c9304da723a3" providerId="ADAL" clId="{158BB067-45F1-4801-8733-9D137E270EC4}" dt="2021-09-06T12:53:41.802" v="198" actId="47"/>
        <pc:sldMkLst>
          <pc:docMk/>
          <pc:sldMk cId="2550423527" sldId="274"/>
        </pc:sldMkLst>
        <pc:spChg chg="mod">
          <ac:chgData name="Korolev, Kirill" userId="6adfc881-516e-478e-acf1-c9304da723a3" providerId="ADAL" clId="{158BB067-45F1-4801-8733-9D137E270EC4}" dt="2021-09-06T12:52:22.779" v="185" actId="21"/>
          <ac:spMkLst>
            <pc:docMk/>
            <pc:sldMk cId="2550423527" sldId="274"/>
            <ac:spMk id="3" creationId="{71E53390-B2F6-4FD5-9E11-FF38A2F81042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D049E5-4179-4C61-AC59-EA881550F9B0}" type="datetimeFigureOut">
              <a:rPr lang="en-US" smtClean="0"/>
              <a:t>9/6/2021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E8ACE-C9F3-4554-8519-7FDE4DBF18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6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E8ACE-C9F3-4554-8519-7FDE4DBF181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496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E8ACE-C9F3-4554-8519-7FDE4DBF181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668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E8ACE-C9F3-4554-8519-7FDE4DBF181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033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E8ACE-C9F3-4554-8519-7FDE4DBF181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521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E8ACE-C9F3-4554-8519-7FDE4DBF181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863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596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37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93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MIPT-V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143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3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08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949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95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278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237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128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52800" y="6356352"/>
            <a:ext cx="548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MIPT-V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2FDCA-4945-4422-A55B-94316A7D85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711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ipt-ilab.github.io/mipt-mip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kirill.a.korolev@phystech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D6cHHXnQXLq6gV7X6" TargetMode="External"/><Relationship Id="rId2" Type="http://schemas.openxmlformats.org/officeDocument/2006/relationships/hyperlink" Target="https://mipt-ilab.github.io/mipt-mip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kirill.a.korolev@phystech.edu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1700" y="1143001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MIPT-V</a:t>
            </a:r>
            <a:br>
              <a:rPr lang="ru-RU" b="1" dirty="0"/>
            </a:br>
            <a:br>
              <a:rPr lang="en-US" b="1" dirty="0"/>
            </a:br>
            <a:r>
              <a:rPr lang="ru-RU" sz="4000" b="1" dirty="0"/>
              <a:t>Архитектура компьютерных систем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3200400"/>
            <a:ext cx="7239000" cy="3124200"/>
          </a:xfrm>
        </p:spPr>
        <p:txBody>
          <a:bodyPr>
            <a:normAutofit lnSpcReduction="10000"/>
          </a:bodyPr>
          <a:lstStyle/>
          <a:p>
            <a:pPr>
              <a:tabLst>
                <a:tab pos="6997700" algn="r"/>
              </a:tabLst>
            </a:pPr>
            <a:r>
              <a:rPr lang="ru-RU" sz="1900" dirty="0">
                <a:solidFill>
                  <a:schemeClr val="tx1"/>
                </a:solidFill>
              </a:rPr>
              <a:t>Кирилл Королев</a:t>
            </a:r>
            <a:endParaRPr lang="en-US" sz="1900" dirty="0">
              <a:solidFill>
                <a:schemeClr val="tx1"/>
              </a:solidFill>
            </a:endParaRPr>
          </a:p>
          <a:p>
            <a:pPr>
              <a:tabLst>
                <a:tab pos="6997700" algn="r"/>
              </a:tabLst>
            </a:pPr>
            <a:r>
              <a:rPr lang="ru-RU" sz="1900" dirty="0">
                <a:solidFill>
                  <a:schemeClr val="tx1"/>
                </a:solidFill>
              </a:rPr>
              <a:t>Павел Крюков</a:t>
            </a:r>
          </a:p>
          <a:p>
            <a:pPr>
              <a:tabLst>
                <a:tab pos="6997700" algn="r"/>
              </a:tabLst>
            </a:pPr>
            <a:r>
              <a:rPr lang="ru-RU" sz="1900" dirty="0">
                <a:solidFill>
                  <a:schemeClr val="tx1"/>
                </a:solidFill>
              </a:rPr>
              <a:t>Олег Ладин</a:t>
            </a:r>
            <a:endParaRPr lang="en-US" sz="1900" dirty="0">
              <a:solidFill>
                <a:schemeClr val="tx1"/>
              </a:solidFill>
            </a:endParaRPr>
          </a:p>
          <a:p>
            <a:pPr>
              <a:tabLst>
                <a:tab pos="6997700" algn="r"/>
              </a:tabLst>
            </a:pPr>
            <a:endParaRPr lang="ru-RU" dirty="0">
              <a:solidFill>
                <a:schemeClr val="tx1"/>
              </a:solidFill>
            </a:endParaRPr>
          </a:p>
          <a:p>
            <a:r>
              <a:rPr lang="en-US" dirty="0">
                <a:hlinkClick r:id="rId3"/>
              </a:rPr>
              <a:t>https://mipt-ilab.github.io/mipt-mips/</a:t>
            </a:r>
            <a:br>
              <a:rPr lang="en-US" dirty="0"/>
            </a:br>
            <a:endParaRPr lang="en-US" dirty="0"/>
          </a:p>
          <a:p>
            <a:r>
              <a:rPr lang="en-US" dirty="0">
                <a:hlinkClick r:id="rId4"/>
              </a:rPr>
              <a:t>kirill.a.korolev@phystech.edu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229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Организационная информация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z="3000" dirty="0"/>
              <a:t>Занятия по</a:t>
            </a:r>
            <a:r>
              <a:rPr lang="en-US" sz="3000" dirty="0"/>
              <a:t> </a:t>
            </a:r>
            <a:r>
              <a:rPr lang="ru-RU" sz="3000" dirty="0"/>
              <a:t>понедельникам в 10:45</a:t>
            </a:r>
            <a:r>
              <a:rPr lang="en-US" sz="3000" dirty="0"/>
              <a:t> </a:t>
            </a:r>
            <a:r>
              <a:rPr lang="ru-RU" sz="3000" dirty="0"/>
              <a:t>в 108 РТ</a:t>
            </a:r>
          </a:p>
          <a:p>
            <a:r>
              <a:rPr lang="ru-RU" sz="3000" dirty="0"/>
              <a:t>Страница проекта: </a:t>
            </a:r>
            <a:r>
              <a:rPr lang="en-US" sz="3000" dirty="0">
                <a:hlinkClick r:id="rId2"/>
              </a:rPr>
              <a:t>https://mipt-ilab.github.io/mipt-mips/</a:t>
            </a:r>
            <a:endParaRPr lang="ru-RU" sz="3000" dirty="0"/>
          </a:p>
          <a:p>
            <a:pPr lvl="1"/>
            <a:r>
              <a:rPr lang="ru-RU" sz="2600" dirty="0"/>
              <a:t>видео+слайды лекций предыдущих лет</a:t>
            </a:r>
          </a:p>
          <a:p>
            <a:pPr lvl="1"/>
            <a:r>
              <a:rPr lang="ru-RU" sz="2600" dirty="0"/>
              <a:t>исходный код симулятора</a:t>
            </a:r>
          </a:p>
          <a:p>
            <a:pPr lvl="1"/>
            <a:r>
              <a:rPr lang="ru-RU" sz="2600" dirty="0"/>
              <a:t>контактная информация</a:t>
            </a:r>
          </a:p>
          <a:p>
            <a:r>
              <a:rPr lang="ru-RU" sz="3000"/>
              <a:t>Заполните </a:t>
            </a:r>
            <a:r>
              <a:rPr lang="en-US" sz="3000" dirty="0"/>
              <a:t>Google </a:t>
            </a:r>
            <a:r>
              <a:rPr lang="ru-RU" sz="3000" dirty="0"/>
              <a:t>форму!</a:t>
            </a:r>
            <a:br>
              <a:rPr lang="ru-RU" sz="3000" dirty="0"/>
            </a:br>
            <a:r>
              <a:rPr lang="en-US" sz="3000" dirty="0">
                <a:hlinkClick r:id="rId3"/>
              </a:rPr>
              <a:t>https://forms.gle/D6cHHXnQXLq6gV7X6</a:t>
            </a:r>
            <a:endParaRPr lang="ru-RU" sz="3000" dirty="0"/>
          </a:p>
          <a:p>
            <a:r>
              <a:rPr lang="ru-RU" sz="3000" dirty="0"/>
              <a:t>Задавайте вопросы!</a:t>
            </a:r>
            <a:br>
              <a:rPr lang="ru-RU" sz="3000" dirty="0"/>
            </a:br>
            <a:r>
              <a:rPr lang="en-US" sz="3000" dirty="0">
                <a:hlinkClick r:id="rId4"/>
              </a:rPr>
              <a:t>kirill.a.korolev@phystech.edu</a:t>
            </a:r>
            <a:endParaRPr lang="ru-RU" sz="3000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sz="3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03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3200"/>
            <a:ext cx="8229600" cy="1143000"/>
          </a:xfrm>
        </p:spPr>
        <p:txBody>
          <a:bodyPr/>
          <a:lstStyle/>
          <a:p>
            <a:r>
              <a:rPr lang="ru-RU" dirty="0"/>
              <a:t>Вопросы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67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traight Connector 49"/>
          <p:cNvCxnSpPr/>
          <p:nvPr/>
        </p:nvCxnSpPr>
        <p:spPr>
          <a:xfrm>
            <a:off x="7188324" y="3824387"/>
            <a:ext cx="1822326" cy="0"/>
          </a:xfrm>
          <a:prstGeom prst="line">
            <a:avLst/>
          </a:prstGeom>
          <a:ln w="31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688" y="436857"/>
            <a:ext cx="8270112" cy="808176"/>
          </a:xfrm>
        </p:spPr>
        <p:txBody>
          <a:bodyPr>
            <a:normAutofit/>
          </a:bodyPr>
          <a:lstStyle/>
          <a:p>
            <a:r>
              <a:rPr lang="ru-RU" dirty="0"/>
              <a:t>Архитектура компьютера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ru-RU" dirty="0"/>
          </a:p>
        </p:txBody>
      </p:sp>
      <p:sp>
        <p:nvSpPr>
          <p:cNvPr id="16" name="Right Brace 15"/>
          <p:cNvSpPr/>
          <p:nvPr/>
        </p:nvSpPr>
        <p:spPr bwMode="auto">
          <a:xfrm>
            <a:off x="7198880" y="3479557"/>
            <a:ext cx="228600" cy="1785732"/>
          </a:xfrm>
          <a:prstGeom prst="rightBrace">
            <a:avLst>
              <a:gd name="adj1" fmla="val 37807"/>
              <a:gd name="adj2" fmla="val 49590"/>
            </a:avLst>
          </a:prstGeom>
          <a:noFill/>
          <a:ln w="25400" cap="flat" cmpd="sng" algn="ctr">
            <a:solidFill>
              <a:schemeClr val="accent3"/>
            </a:solidFill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b="1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sp>
        <p:nvSpPr>
          <p:cNvPr id="17" name="Right Brace 16"/>
          <p:cNvSpPr/>
          <p:nvPr/>
        </p:nvSpPr>
        <p:spPr bwMode="auto">
          <a:xfrm>
            <a:off x="7198879" y="1692548"/>
            <a:ext cx="228600" cy="1426584"/>
          </a:xfrm>
          <a:prstGeom prst="rightBrace">
            <a:avLst>
              <a:gd name="adj1" fmla="val 37807"/>
              <a:gd name="adj2" fmla="val 49590"/>
            </a:avLst>
          </a:prstGeom>
          <a:noFill/>
          <a:ln w="25400" cap="flat" cmpd="sng" algn="ctr">
            <a:solidFill>
              <a:schemeClr val="accent6"/>
            </a:solidFill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b="1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52605" y="4057591"/>
            <a:ext cx="147609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1500" dirty="0">
                <a:solidFill>
                  <a:schemeClr val="accent3"/>
                </a:solidFill>
                <a:latin typeface="+mj-lt"/>
                <a:cs typeface="Arial" charset="0"/>
              </a:rPr>
              <a:t>Аппаратура</a:t>
            </a:r>
            <a:r>
              <a:rPr lang="en-US" sz="1200" dirty="0">
                <a:solidFill>
                  <a:schemeClr val="accent6"/>
                </a:solidFill>
                <a:latin typeface="+mj-lt"/>
                <a:cs typeface="Arial" charset="0"/>
              </a:rPr>
              <a:t> </a:t>
            </a:r>
            <a:r>
              <a:rPr lang="en-US" sz="1200" dirty="0">
                <a:solidFill>
                  <a:srgbClr val="061922"/>
                </a:solidFill>
                <a:latin typeface="+mj-lt"/>
                <a:cs typeface="Arial" charset="0"/>
              </a:rPr>
              <a:t>(hardware, HW)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21766" y="2226715"/>
            <a:ext cx="153777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1500" dirty="0">
                <a:solidFill>
                  <a:schemeClr val="accent6"/>
                </a:solidFill>
                <a:latin typeface="+mj-lt"/>
                <a:cs typeface="Arial" charset="0"/>
              </a:rPr>
              <a:t>ПО</a:t>
            </a:r>
            <a:r>
              <a:rPr lang="en-US" sz="1500" dirty="0">
                <a:solidFill>
                  <a:schemeClr val="accent2"/>
                </a:solidFill>
                <a:latin typeface="+mj-lt"/>
                <a:cs typeface="Arial" charset="0"/>
              </a:rPr>
              <a:t> </a:t>
            </a:r>
            <a:r>
              <a:rPr lang="en-US" sz="1350" dirty="0">
                <a:solidFill>
                  <a:srgbClr val="061922"/>
                </a:solidFill>
                <a:latin typeface="+mj-lt"/>
                <a:cs typeface="Arial" charset="0"/>
              </a:rPr>
              <a:t>(software, SW)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3630163" y="1675794"/>
            <a:ext cx="3474432" cy="345315"/>
          </a:xfrm>
          <a:prstGeom prst="round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Приложения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2" name="Rounded Rectangle 21"/>
          <p:cNvSpPr/>
          <p:nvPr/>
        </p:nvSpPr>
        <p:spPr bwMode="auto">
          <a:xfrm>
            <a:off x="3630163" y="2036217"/>
            <a:ext cx="3474432" cy="345315"/>
          </a:xfrm>
          <a:prstGeom prst="round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Алгоритмы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3" name="Rounded Rectangle 22"/>
          <p:cNvSpPr/>
          <p:nvPr/>
        </p:nvSpPr>
        <p:spPr bwMode="auto">
          <a:xfrm>
            <a:off x="3630163" y="2396640"/>
            <a:ext cx="3474432" cy="345315"/>
          </a:xfrm>
          <a:prstGeom prst="round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Языки программирования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3630163" y="2757065"/>
            <a:ext cx="3474432" cy="345315"/>
          </a:xfrm>
          <a:prstGeom prst="round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Операционные системы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5" name="Rounded Rectangle 24"/>
          <p:cNvSpPr/>
          <p:nvPr/>
        </p:nvSpPr>
        <p:spPr bwMode="auto">
          <a:xfrm>
            <a:off x="3630163" y="3119133"/>
            <a:ext cx="3474432" cy="345315"/>
          </a:xfrm>
          <a:prstGeom prst="roundRect">
            <a:avLst/>
          </a:prstGeom>
          <a:gradFill flip="none" rotWithShape="1">
            <a:gsLst>
              <a:gs pos="0">
                <a:srgbClr val="F79646"/>
              </a:gs>
              <a:gs pos="97000">
                <a:srgbClr val="9BBB59"/>
              </a:gs>
            </a:gsLst>
            <a:lin ang="5400000" scaled="1"/>
            <a:tileRect/>
          </a:gra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Архитектура системы команд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7" name="Rounded Rectangle 26"/>
          <p:cNvSpPr/>
          <p:nvPr/>
        </p:nvSpPr>
        <p:spPr bwMode="auto">
          <a:xfrm>
            <a:off x="3630163" y="3479074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Микроархитектура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28" name="Rounded Rectangle 27"/>
          <p:cNvSpPr/>
          <p:nvPr/>
        </p:nvSpPr>
        <p:spPr bwMode="auto">
          <a:xfrm>
            <a:off x="3630163" y="3839498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Уровень регистровых передач </a:t>
            </a:r>
            <a:r>
              <a:rPr lang="en-US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(RTL)</a:t>
            </a:r>
          </a:p>
        </p:txBody>
      </p:sp>
      <p:sp>
        <p:nvSpPr>
          <p:cNvPr id="45" name="Rounded Rectangle 44"/>
          <p:cNvSpPr/>
          <p:nvPr/>
        </p:nvSpPr>
        <p:spPr bwMode="auto">
          <a:xfrm>
            <a:off x="3630163" y="4559550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Устройства (транзисторы)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30" name="Rounded Rectangle 29"/>
          <p:cNvSpPr/>
          <p:nvPr/>
        </p:nvSpPr>
        <p:spPr bwMode="auto">
          <a:xfrm>
            <a:off x="3630163" y="4198374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Схемотехника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46" name="Rounded Rectangle 45"/>
          <p:cNvSpPr/>
          <p:nvPr/>
        </p:nvSpPr>
        <p:spPr bwMode="auto">
          <a:xfrm>
            <a:off x="3630163" y="4919974"/>
            <a:ext cx="3474432" cy="345315"/>
          </a:xfrm>
          <a:prstGeom prst="round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650" kern="0" dirty="0">
                <a:solidFill>
                  <a:srgbClr val="FFFFFF"/>
                </a:solidFill>
                <a:latin typeface="+mj-lt"/>
                <a:cs typeface="Arial" pitchFamily="34" charset="0"/>
              </a:rPr>
              <a:t>Физические процессы</a:t>
            </a:r>
            <a:endParaRPr lang="en-US" sz="1650" kern="0" dirty="0">
              <a:solidFill>
                <a:srgbClr val="FFFFFF"/>
              </a:solidFill>
              <a:latin typeface="+mj-lt"/>
              <a:cs typeface="Arial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628059" y="2964501"/>
            <a:ext cx="1264022" cy="7848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sz="1500" dirty="0">
                <a:solidFill>
                  <a:srgbClr val="FF0000"/>
                </a:solidFill>
                <a:latin typeface="+mj-lt"/>
                <a:cs typeface="Arial" charset="0"/>
              </a:rPr>
              <a:t>Интерфейс между </a:t>
            </a:r>
            <a:r>
              <a:rPr lang="en-US" sz="1500" dirty="0">
                <a:solidFill>
                  <a:srgbClr val="FF0000"/>
                </a:solidFill>
                <a:latin typeface="+mj-lt"/>
                <a:cs typeface="Arial" charset="0"/>
              </a:rPr>
              <a:t>HW </a:t>
            </a:r>
            <a:r>
              <a:rPr lang="ru-RU" sz="1500" dirty="0">
                <a:solidFill>
                  <a:srgbClr val="FF0000"/>
                </a:solidFill>
                <a:latin typeface="+mj-lt"/>
                <a:cs typeface="Arial" charset="0"/>
              </a:rPr>
              <a:t>и</a:t>
            </a:r>
            <a:r>
              <a:rPr lang="en-US" sz="1500" dirty="0">
                <a:solidFill>
                  <a:srgbClr val="FF0000"/>
                </a:solidFill>
                <a:latin typeface="+mj-lt"/>
                <a:cs typeface="Arial" charset="0"/>
              </a:rPr>
              <a:t> SW</a:t>
            </a:r>
            <a:endParaRPr lang="en-US" sz="1350" dirty="0">
              <a:solidFill>
                <a:srgbClr val="FF0000"/>
              </a:solidFill>
              <a:latin typeface="+mj-lt"/>
              <a:cs typeface="Arial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 bwMode="auto">
          <a:xfrm flipH="1" flipV="1">
            <a:off x="7198879" y="3299250"/>
            <a:ext cx="364552" cy="193"/>
          </a:xfrm>
          <a:prstGeom prst="straightConnector1">
            <a:avLst/>
          </a:prstGeom>
          <a:noFill/>
          <a:ln w="25400" cap="flat" cmpd="sng" algn="ctr">
            <a:solidFill>
              <a:srgbClr val="FF3300"/>
            </a:solidFill>
            <a:prstDash val="solid"/>
            <a:headEnd type="none" w="sm" len="sm"/>
            <a:tailEnd type="arrow"/>
          </a:ln>
          <a:effectLst/>
        </p:spPr>
      </p:cxnSp>
      <p:sp>
        <p:nvSpPr>
          <p:cNvPr id="42" name="Right Brace 41"/>
          <p:cNvSpPr/>
          <p:nvPr/>
        </p:nvSpPr>
        <p:spPr bwMode="auto">
          <a:xfrm>
            <a:off x="9059540" y="1692551"/>
            <a:ext cx="222112" cy="2070135"/>
          </a:xfrm>
          <a:prstGeom prst="rightBrace">
            <a:avLst>
              <a:gd name="adj1" fmla="val 37807"/>
              <a:gd name="adj2" fmla="val 49590"/>
            </a:avLst>
          </a:prstGeom>
          <a:noFill/>
          <a:ln w="254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b="1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281655" y="2380471"/>
            <a:ext cx="1075765" cy="761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cs typeface="Arial" charset="0"/>
              </a:rPr>
              <a:t>Computer Science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350" dirty="0">
                <a:solidFill>
                  <a:srgbClr val="061922"/>
                </a:solidFill>
                <a:latin typeface="+mj-lt"/>
                <a:cs typeface="Arial" charset="0"/>
              </a:rPr>
              <a:t>(CS)</a:t>
            </a:r>
          </a:p>
        </p:txBody>
      </p:sp>
      <p:sp>
        <p:nvSpPr>
          <p:cNvPr id="47" name="Right Brace 46"/>
          <p:cNvSpPr/>
          <p:nvPr/>
        </p:nvSpPr>
        <p:spPr bwMode="auto">
          <a:xfrm>
            <a:off x="9059543" y="3865883"/>
            <a:ext cx="241395" cy="1399407"/>
          </a:xfrm>
          <a:prstGeom prst="rightBrace">
            <a:avLst>
              <a:gd name="adj1" fmla="val 37807"/>
              <a:gd name="adj2" fmla="val 49590"/>
            </a:avLst>
          </a:prstGeom>
          <a:noFill/>
          <a:ln w="25400" cap="flat" cmpd="sng" algn="ctr">
            <a:solidFill>
              <a:schemeClr val="accent1"/>
            </a:solidFill>
            <a:prstDash val="solid"/>
            <a:headEnd type="none" w="sm" len="sm"/>
            <a:tailEnd type="none" w="sm" len="sm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b="1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9309658" y="4143480"/>
            <a:ext cx="1214665" cy="761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500" dirty="0">
                <a:solidFill>
                  <a:schemeClr val="accent1"/>
                </a:solidFill>
                <a:latin typeface="+mj-lt"/>
                <a:cs typeface="Arial" charset="0"/>
              </a:rPr>
              <a:t>Electrical Engineering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350" dirty="0">
                <a:solidFill>
                  <a:srgbClr val="061922"/>
                </a:solidFill>
                <a:latin typeface="+mj-lt"/>
                <a:cs typeface="Arial" charset="0"/>
              </a:rPr>
              <a:t>(EE)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005781" y="3416572"/>
            <a:ext cx="146485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500" dirty="0">
                <a:latin typeface="+mj-lt"/>
              </a:rPr>
              <a:t>То, что мы будем изучать</a:t>
            </a:r>
          </a:p>
        </p:txBody>
      </p:sp>
      <p:sp>
        <p:nvSpPr>
          <p:cNvPr id="33" name="Right Arrow 32"/>
          <p:cNvSpPr/>
          <p:nvPr/>
        </p:nvSpPr>
        <p:spPr bwMode="auto">
          <a:xfrm rot="16200000">
            <a:off x="2010179" y="4487570"/>
            <a:ext cx="1499429" cy="512306"/>
          </a:xfrm>
          <a:prstGeom prst="rightArrow">
            <a:avLst/>
          </a:prstGeom>
          <a:gradFill flip="none" rotWithShape="1">
            <a:gsLst>
              <a:gs pos="5000">
                <a:schemeClr val="bg1"/>
              </a:gs>
              <a:gs pos="95000">
                <a:schemeClr val="accent1"/>
              </a:gs>
            </a:gsLst>
            <a:lin ang="0" scaled="0"/>
            <a:tileRect/>
          </a:gra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dirty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4" name="Right Arrow 33"/>
          <p:cNvSpPr/>
          <p:nvPr/>
        </p:nvSpPr>
        <p:spPr bwMode="auto">
          <a:xfrm rot="16200000" flipH="1">
            <a:off x="2545575" y="3007103"/>
            <a:ext cx="430264" cy="512064"/>
          </a:xfrm>
          <a:prstGeom prst="rightArrow">
            <a:avLst/>
          </a:prstGeom>
          <a:gradFill flip="none" rotWithShape="1">
            <a:gsLst>
              <a:gs pos="5000">
                <a:schemeClr val="bg1"/>
              </a:gs>
              <a:gs pos="95000">
                <a:schemeClr val="accent1"/>
              </a:gs>
            </a:gsLst>
            <a:lin ang="0" scaled="0"/>
            <a:tileRect/>
          </a:gra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dirty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35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19" grpId="0"/>
      <p:bldP spid="7" grpId="0" animBg="1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45" grpId="0" animBg="1"/>
      <p:bldP spid="30" grpId="0" animBg="1"/>
      <p:bldP spid="46" grpId="0" animBg="1"/>
      <p:bldP spid="31" grpId="0"/>
      <p:bldP spid="42" grpId="0" animBg="1"/>
      <p:bldP spid="43" grpId="0"/>
      <p:bldP spid="47" grpId="0" animBg="1"/>
      <p:bldP spid="48" grpId="0"/>
      <p:bldP spid="55" grpId="0"/>
      <p:bldP spid="33" grpId="0" animBg="1"/>
      <p:bldP spid="3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устроен микропроцессор?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216" y="1789263"/>
            <a:ext cx="8955568" cy="3760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211584" y="5586215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*Intel Ivy Bridge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31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микропроцессор?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216" y="1789263"/>
            <a:ext cx="8955568" cy="3760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1618216" y="1789261"/>
            <a:ext cx="1505984" cy="323994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97400" y="1809030"/>
            <a:ext cx="1193800" cy="207717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791200" y="1809030"/>
            <a:ext cx="1193800" cy="207717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985000" y="1814110"/>
            <a:ext cx="1193800" cy="207717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8178800" y="1824270"/>
            <a:ext cx="1079500" cy="207717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9258300" y="1829350"/>
            <a:ext cx="1257300" cy="3199851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597400" y="3886200"/>
            <a:ext cx="4660900" cy="114300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251450" y="5029201"/>
            <a:ext cx="5264150" cy="520699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>
            <a:glow rad="101600">
              <a:schemeClr val="bg2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618216" y="2971802"/>
            <a:ext cx="150598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effectLst>
                  <a:glow rad="127000">
                    <a:schemeClr val="bg1"/>
                  </a:glow>
                </a:effectLst>
              </a:rPr>
              <a:t>Processor Graphics</a:t>
            </a:r>
          </a:p>
          <a:p>
            <a:endParaRPr lang="en-US" sz="2400" dirty="0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72100" y="4226870"/>
            <a:ext cx="3111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effectLst>
                  <a:glow rad="127000">
                    <a:schemeClr val="bg1"/>
                  </a:glow>
                </a:effectLst>
              </a:rPr>
              <a:t>Shared L3 Cache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27775" y="5058718"/>
            <a:ext cx="3111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effectLst>
                  <a:glow rad="127000">
                    <a:schemeClr val="bg1"/>
                  </a:glow>
                </a:effectLst>
              </a:rPr>
              <a:t>Memory Controller I/O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162016" y="2747512"/>
            <a:ext cx="1505984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effectLst>
                  <a:glow rad="127000">
                    <a:schemeClr val="bg1"/>
                  </a:glow>
                </a:effectLst>
              </a:rPr>
              <a:t>System Agent &amp; Memory Controller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2480" y="2586006"/>
            <a:ext cx="11887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effectLst>
                  <a:glow rad="127000">
                    <a:schemeClr val="bg1"/>
                  </a:glow>
                </a:effectLst>
              </a:rPr>
              <a:t>Core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91200" y="2586006"/>
            <a:ext cx="11887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effectLst>
                  <a:glow rad="127000">
                    <a:schemeClr val="bg1"/>
                  </a:glow>
                </a:effectLst>
              </a:rPr>
              <a:t>Core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990080" y="2601246"/>
            <a:ext cx="11887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effectLst>
                  <a:glow rad="127000">
                    <a:schemeClr val="bg1"/>
                  </a:glow>
                </a:effectLst>
              </a:rPr>
              <a:t>Core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78800" y="2600980"/>
            <a:ext cx="118872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effectLst>
                  <a:glow rad="127000">
                    <a:schemeClr val="bg1"/>
                  </a:glow>
                </a:effectLst>
              </a:rPr>
              <a:t>Core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11587" y="5586215"/>
            <a:ext cx="2362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*Intel Ivy Bridge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0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1680" y="0"/>
            <a:ext cx="8229600" cy="1295400"/>
          </a:xfrm>
        </p:spPr>
        <p:txBody>
          <a:bodyPr/>
          <a:lstStyle/>
          <a:p>
            <a:r>
              <a:rPr lang="ru-RU" dirty="0"/>
              <a:t>Аналогия с автомобилем</a:t>
            </a:r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737360" y="1219200"/>
            <a:ext cx="8778240" cy="493776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1.48148E-6 L -0.26337 -0.00324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77" y="-162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102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252" y="2431841"/>
            <a:ext cx="4251960" cy="239172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17483" y="2431841"/>
            <a:ext cx="4389120" cy="246888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000" y="2575193"/>
            <a:ext cx="2105024" cy="210502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09600" y="4876396"/>
            <a:ext cx="4389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Современные компьютерные архитектуры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7165252" y="4884006"/>
            <a:ext cx="4414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Компьютерная архитектура, изучаемая в проекте</a:t>
            </a:r>
            <a:endParaRPr lang="en-US" sz="24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011680" y="0"/>
            <a:ext cx="8229600" cy="12984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Аналогия с автомобилем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68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9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8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" dur="8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Чтобы сделать вот так:</a:t>
            </a:r>
            <a:endParaRPr lang="en-US" dirty="0"/>
          </a:p>
        </p:txBody>
      </p:sp>
      <p:pic>
        <p:nvPicPr>
          <p:cNvPr id="3074" name="Picture 2" descr="http://turbokiddave.files.wordpress.com/2008/04/car-parts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719" y="1447800"/>
            <a:ext cx="9072562" cy="46194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87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</a:t>
            </a:r>
            <a:r>
              <a:rPr lang="en-US" dirty="0"/>
              <a:t>RISC-V?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8077200" cy="4525963"/>
          </a:xfrm>
        </p:spPr>
        <p:txBody>
          <a:bodyPr>
            <a:normAutofit/>
          </a:bodyPr>
          <a:lstStyle/>
          <a:p>
            <a:r>
              <a:rPr lang="ru-RU" dirty="0"/>
              <a:t>Система команд с открытой лицензией</a:t>
            </a:r>
          </a:p>
          <a:p>
            <a:pPr lvl="1"/>
            <a:r>
              <a:rPr lang="ru-RU" sz="2200" dirty="0"/>
              <a:t>Используется в новых учебных курсах</a:t>
            </a:r>
          </a:p>
          <a:p>
            <a:pPr lvl="1"/>
            <a:r>
              <a:rPr lang="ru-RU" sz="2200" dirty="0"/>
              <a:t>Бурно развивается в академической среде</a:t>
            </a:r>
          </a:p>
          <a:p>
            <a:pPr lvl="1"/>
            <a:r>
              <a:rPr lang="ru-RU" sz="2200" dirty="0"/>
              <a:t>Хорошо проработанная документация</a:t>
            </a:r>
          </a:p>
          <a:p>
            <a:pPr marL="457200" lvl="1" indent="0">
              <a:buNone/>
            </a:pPr>
            <a:endParaRPr lang="ru-RU" sz="2200" dirty="0"/>
          </a:p>
          <a:p>
            <a:r>
              <a:rPr lang="ru-RU" dirty="0"/>
              <a:t>Не «учебная» система команд:</a:t>
            </a:r>
          </a:p>
          <a:p>
            <a:pPr lvl="1"/>
            <a:r>
              <a:rPr lang="ru-RU" sz="2200" dirty="0"/>
              <a:t>Популярна</a:t>
            </a:r>
            <a:r>
              <a:rPr lang="en-US" sz="2200" dirty="0"/>
              <a:t> </a:t>
            </a:r>
            <a:r>
              <a:rPr lang="ru-RU" sz="2200" dirty="0"/>
              <a:t>для встроенных систем и микроконтроллеров</a:t>
            </a:r>
          </a:p>
          <a:p>
            <a:pPr lvl="1"/>
            <a:r>
              <a:rPr lang="ru-RU" sz="2200" dirty="0"/>
              <a:t>Существует дизайн с открытым кодом</a:t>
            </a:r>
          </a:p>
          <a:p>
            <a:pPr lvl="1"/>
            <a:r>
              <a:rPr lang="ru-RU" sz="2200" dirty="0"/>
              <a:t>Портирована экосистема </a:t>
            </a:r>
            <a:r>
              <a:rPr lang="en-US" sz="2200" dirty="0"/>
              <a:t>GNU/Linux</a:t>
            </a:r>
            <a:endParaRPr lang="ru-RU" sz="2200" dirty="0"/>
          </a:p>
          <a:p>
            <a:pPr lvl="1"/>
            <a:r>
              <a:rPr lang="en-US" sz="2200" dirty="0"/>
              <a:t>ARM </a:t>
            </a:r>
            <a:r>
              <a:rPr lang="ru-RU" sz="2200" dirty="0"/>
              <a:t>признает </a:t>
            </a:r>
            <a:r>
              <a:rPr lang="en-US" sz="2200" dirty="0"/>
              <a:t>RISC-V</a:t>
            </a:r>
            <a:r>
              <a:rPr lang="ru-RU" sz="2200" dirty="0"/>
              <a:t> как конкурента</a:t>
            </a:r>
            <a:endParaRPr lang="en-US" sz="2200" dirty="0"/>
          </a:p>
          <a:p>
            <a:endParaRPr lang="ru-RU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pic>
        <p:nvPicPr>
          <p:cNvPr id="9" name="Picture 4" descr="https://www.androidheadlines.com/wp-content/uploads/2018/03/RISC-V-1600x900.jpg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99" t="38305" r="14001" b="38583"/>
          <a:stretch/>
        </p:blipFill>
        <p:spPr bwMode="auto">
          <a:xfrm>
            <a:off x="8305800" y="1600202"/>
            <a:ext cx="3327400" cy="600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272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ru-RU" dirty="0"/>
              <a:t>Приобретения и перспективы курса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68384"/>
            <a:ext cx="10972800" cy="4837222"/>
          </a:xfr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ru-RU" sz="2600" dirty="0"/>
              <a:t>Комплексное понимание архитектуры компьютера</a:t>
            </a:r>
          </a:p>
          <a:p>
            <a:pPr marL="757238" lvl="2" indent="-342900">
              <a:spcBef>
                <a:spcPts val="600"/>
              </a:spcBef>
            </a:pPr>
            <a:r>
              <a:rPr lang="ru-RU" sz="2200" dirty="0"/>
              <a:t>Фокус на микроархитектуру процессоров, немного о </a:t>
            </a:r>
            <a:r>
              <a:rPr lang="en-US" sz="2200" dirty="0"/>
              <a:t>RISC-V</a:t>
            </a:r>
            <a:r>
              <a:rPr lang="ru-RU" sz="2200" dirty="0"/>
              <a:t>, компиляторах, ОС</a:t>
            </a:r>
            <a:endParaRPr lang="en-US" sz="2200" dirty="0"/>
          </a:p>
          <a:p>
            <a:pPr>
              <a:spcBef>
                <a:spcPts val="1200"/>
              </a:spcBef>
            </a:pPr>
            <a:r>
              <a:rPr lang="ru-RU" sz="2600" dirty="0"/>
              <a:t>Навыки разработки архитектуры</a:t>
            </a:r>
          </a:p>
          <a:p>
            <a:pPr marL="757238" lvl="2" indent="-342900">
              <a:spcBef>
                <a:spcPts val="600"/>
              </a:spcBef>
            </a:pPr>
            <a:r>
              <a:rPr lang="ru-RU" sz="2200" dirty="0"/>
              <a:t>Анализ работы процессора посредством потактового моделирования</a:t>
            </a:r>
          </a:p>
          <a:p>
            <a:pPr marL="757238" lvl="2" indent="-342900">
              <a:spcBef>
                <a:spcPts val="600"/>
              </a:spcBef>
            </a:pPr>
            <a:r>
              <a:rPr lang="ru-RU" sz="2200" dirty="0"/>
              <a:t>Навыки программирования на </a:t>
            </a:r>
            <a:r>
              <a:rPr lang="en-US" sz="2200" dirty="0"/>
              <a:t>C++, Python</a:t>
            </a:r>
          </a:p>
          <a:p>
            <a:pPr>
              <a:spcBef>
                <a:spcPts val="1200"/>
              </a:spcBef>
            </a:pPr>
            <a:r>
              <a:rPr lang="ru-RU" sz="2600" dirty="0"/>
              <a:t>Навыки командной разработки</a:t>
            </a:r>
          </a:p>
          <a:p>
            <a:pPr marL="757238" lvl="2" indent="-342900">
              <a:spcBef>
                <a:spcPts val="400"/>
              </a:spcBef>
            </a:pPr>
            <a:r>
              <a:rPr lang="ru-RU" sz="2200" dirty="0"/>
              <a:t>Систем</a:t>
            </a:r>
            <a:r>
              <a:rPr lang="en-US" sz="2200" dirty="0"/>
              <a:t>s</a:t>
            </a:r>
            <a:r>
              <a:rPr lang="ru-RU" sz="2200" dirty="0"/>
              <a:t> контроля версий</a:t>
            </a:r>
            <a:r>
              <a:rPr lang="en-US" sz="2200" dirty="0"/>
              <a:t> git/GitHub</a:t>
            </a:r>
            <a:r>
              <a:rPr lang="ru-RU" sz="2200" dirty="0"/>
              <a:t>, </a:t>
            </a:r>
            <a:r>
              <a:rPr lang="en-US" sz="2200" dirty="0"/>
              <a:t>“soft skills”</a:t>
            </a:r>
            <a:endParaRPr lang="ru-RU" sz="2600" dirty="0"/>
          </a:p>
          <a:p>
            <a:pPr>
              <a:spcBef>
                <a:spcPts val="1200"/>
              </a:spcBef>
            </a:pPr>
            <a:r>
              <a:rPr lang="ru-RU" sz="2600" dirty="0"/>
              <a:t>Стажировка в </a:t>
            </a:r>
            <a:r>
              <a:rPr lang="en-US" sz="2600" dirty="0"/>
              <a:t>Intel</a:t>
            </a:r>
            <a:endParaRPr lang="ru-RU" sz="2600" dirty="0"/>
          </a:p>
          <a:p>
            <a:pPr marL="685800"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ru-RU" sz="2200" dirty="0"/>
              <a:t>Участие в проекте </a:t>
            </a:r>
            <a:r>
              <a:rPr lang="ru-RU" sz="2200" b="1" dirty="0"/>
              <a:t>не гарантирует </a:t>
            </a:r>
            <a:r>
              <a:rPr lang="ru-RU" sz="2200" dirty="0"/>
              <a:t>поступление, но повышает шансы</a:t>
            </a:r>
          </a:p>
          <a:p>
            <a:pPr>
              <a:spcBef>
                <a:spcPts val="1200"/>
              </a:spcBef>
            </a:pPr>
            <a:r>
              <a:rPr lang="ru-RU" sz="2600" dirty="0"/>
              <a:t>Участие в </a:t>
            </a:r>
            <a:r>
              <a:rPr lang="en-US" sz="2600" dirty="0"/>
              <a:t>open-source community</a:t>
            </a:r>
            <a:endParaRPr lang="ru-RU" sz="260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MIPT-V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 сентября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2FDCA-4945-4422-A55B-94316A7D85F5}" type="slidenum">
              <a:rPr lang="en-US" smtClean="0"/>
              <a:t>9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426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6044">
        <p:fade/>
      </p:transition>
    </mc:Choice>
    <mc:Fallback xmlns="">
      <p:transition spd="med" advTm="5560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69.2|132.6|4.7|68.1|44.2|6.1|55.1|8.6|16.6|1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1|15.1|39.5|47.3|15.1|42.7|33.9|118.2|44.5|16.7|44.2|1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1799</TotalTime>
  <Words>377</Words>
  <Application>Microsoft Office PowerPoint</Application>
  <PresentationFormat>Widescreen</PresentationFormat>
  <Paragraphs>109</Paragraphs>
  <Slides>11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Neo Sans Intel</vt:lpstr>
      <vt:lpstr>Office Theme</vt:lpstr>
      <vt:lpstr>MIPT-V  Архитектура компьютерных систем</vt:lpstr>
      <vt:lpstr>Архитектура компьютера</vt:lpstr>
      <vt:lpstr>Как устроен микропроцессор?</vt:lpstr>
      <vt:lpstr>Что такое микропроцессор?</vt:lpstr>
      <vt:lpstr>Аналогия с автомобилем</vt:lpstr>
      <vt:lpstr>PowerPoint Presentation</vt:lpstr>
      <vt:lpstr>Чтобы сделать вот так:</vt:lpstr>
      <vt:lpstr>Что такое RISC-V?</vt:lpstr>
      <vt:lpstr>Приобретения и перспективы курса</vt:lpstr>
      <vt:lpstr>Организационная информация</vt:lpstr>
      <vt:lpstr>Вопросы</vt:lpstr>
    </vt:vector>
  </TitlesOfParts>
  <Company>Intel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atitov</dc:creator>
  <cp:keywords>CTPClassification=CTP_PUBLIC:VisualMarkings=, CTPClassification=CTP_NT</cp:keywords>
  <cp:lastModifiedBy>Korolev, Kirill</cp:lastModifiedBy>
  <cp:revision>132</cp:revision>
  <dcterms:created xsi:type="dcterms:W3CDTF">2012-09-15T11:46:56Z</dcterms:created>
  <dcterms:modified xsi:type="dcterms:W3CDTF">2021-09-06T13:45:38Z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c42b3503-dd13-4e34-82aa-dd30c8b041a3</vt:lpwstr>
  </property>
  <property fmtid="{D5CDD505-2E9C-101B-9397-08002B2CF9AE}" pid="3" name="CTP_TimeStamp">
    <vt:lpwstr>2019-09-10 07:39:41Z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